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8" r:id="rId2"/>
    <p:sldId id="259" r:id="rId3"/>
    <p:sldId id="256" r:id="rId4"/>
    <p:sldId id="257" r:id="rId5"/>
    <p:sldId id="260" r:id="rId6"/>
    <p:sldId id="261" r:id="rId7"/>
    <p:sldId id="263" r:id="rId8"/>
    <p:sldId id="264" r:id="rId9"/>
    <p:sldId id="271" r:id="rId10"/>
    <p:sldId id="262" r:id="rId11"/>
    <p:sldId id="265" r:id="rId12"/>
    <p:sldId id="266" r:id="rId13"/>
    <p:sldId id="267" r:id="rId14"/>
    <p:sldId id="274" r:id="rId15"/>
    <p:sldId id="268" r:id="rId16"/>
    <p:sldId id="269" r:id="rId17"/>
    <p:sldId id="270"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4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49" y="5349903"/>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2"/>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1317837-17E7-4C90-A0F1-9D5B0B40BB5E}" type="datetimeFigureOut">
              <a:rPr lang="en-US" smtClean="0"/>
              <a:t>9/11/2010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039BB343-7E92-4D20-9B78-7B19CBC25F4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317837-17E7-4C90-A0F1-9D5B0B40BB5E}" type="datetimeFigureOut">
              <a:rPr lang="en-US" smtClean="0"/>
              <a:t>9/11/2010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BB343-7E92-4D20-9B78-7B19CBC25F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7"/>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7"/>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317837-17E7-4C90-A0F1-9D5B0B40BB5E}" type="datetimeFigureOut">
              <a:rPr lang="en-US" smtClean="0"/>
              <a:t>9/11/2010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BB343-7E92-4D20-9B78-7B19CBC25F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1317837-17E7-4C90-A0F1-9D5B0B40BB5E}" type="datetimeFigureOut">
              <a:rPr lang="en-US" smtClean="0"/>
              <a:t>9/11/2010</a:t>
            </a:fld>
            <a:endParaRPr lang="en-US"/>
          </a:p>
        </p:txBody>
      </p:sp>
      <p:sp>
        <p:nvSpPr>
          <p:cNvPr id="19" name="Footer Placeholder 18"/>
          <p:cNvSpPr>
            <a:spLocks noGrp="1"/>
          </p:cNvSpPr>
          <p:nvPr>
            <p:ph type="ftr" sz="quarter" idx="11"/>
          </p:nvPr>
        </p:nvSpPr>
        <p:spPr>
          <a:xfrm>
            <a:off x="3581400" y="76201"/>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039BB343-7E92-4D20-9B78-7B19CBC25F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49" y="3444903"/>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1317837-17E7-4C90-A0F1-9D5B0B40BB5E}" type="datetimeFigureOut">
              <a:rPr lang="en-US" smtClean="0"/>
              <a:t>9/11/2010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039BB343-7E92-4D20-9B78-7B19CBC25F4F}" type="slidenum">
              <a:rPr lang="en-US" smtClean="0"/>
              <a:t>‹#›</a:t>
            </a:fld>
            <a:endParaRPr lang="en-US"/>
          </a:p>
        </p:txBody>
      </p:sp>
      <p:sp>
        <p:nvSpPr>
          <p:cNvPr id="8" name="Title 7"/>
          <p:cNvSpPr>
            <a:spLocks noGrp="1"/>
          </p:cNvSpPr>
          <p:nvPr>
            <p:ph type="title"/>
          </p:nvPr>
        </p:nvSpPr>
        <p:spPr>
          <a:xfrm>
            <a:off x="180475" y="2947086"/>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1317837-17E7-4C90-A0F1-9D5B0B40BB5E}" type="datetimeFigureOut">
              <a:rPr lang="en-US" smtClean="0"/>
              <a:t>9/11/2010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39BB343-7E92-4D20-9B78-7B19CBC25F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1"/>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5"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6"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5" y="1316038"/>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1" y="1316038"/>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1317837-17E7-4C90-A0F1-9D5B0B40BB5E}" type="datetimeFigureOut">
              <a:rPr lang="en-US" smtClean="0"/>
              <a:t>9/11/2010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039BB343-7E92-4D20-9B78-7B19CBC25F4F}" type="slidenum">
              <a:rPr lang="en-US" smtClean="0"/>
              <a:t>‹#›</a:t>
            </a:fld>
            <a:endParaRPr lang="en-US"/>
          </a:p>
        </p:txBody>
      </p:sp>
      <p:sp>
        <p:nvSpPr>
          <p:cNvPr id="11" name="Straight Connector 10"/>
          <p:cNvSpPr>
            <a:spLocks noChangeShapeType="1"/>
          </p:cNvSpPr>
          <p:nvPr/>
        </p:nvSpPr>
        <p:spPr bwMode="auto">
          <a:xfrm>
            <a:off x="514349" y="6019801"/>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1317837-17E7-4C90-A0F1-9D5B0B40BB5E}" type="datetimeFigureOut">
              <a:rPr lang="en-US" smtClean="0"/>
              <a:t>9/11/2010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9BB343-7E92-4D20-9B78-7B19CBC25F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1317837-17E7-4C90-A0F1-9D5B0B40BB5E}" type="datetimeFigureOut">
              <a:rPr lang="en-US" smtClean="0"/>
              <a:t>9/11/2010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BB343-7E92-4D20-9B78-7B19CBC25F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49" y="5849118"/>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1"/>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1"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1"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1317837-17E7-4C90-A0F1-9D5B0B40BB5E}" type="datetimeFigureOut">
              <a:rPr lang="en-US" smtClean="0"/>
              <a:t>9/11/2010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9BB343-7E92-4D20-9B78-7B19CBC25F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1317837-17E7-4C90-A0F1-9D5B0B40BB5E}" type="datetimeFigureOut">
              <a:rPr lang="en-US" smtClean="0"/>
              <a:t>9/11/2010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39BB343-7E92-4D20-9B78-7B19CBC25F4F}"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9"/>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49" y="1050899"/>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3"/>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1"/>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1317837-17E7-4C90-A0F1-9D5B0B40BB5E}" type="datetimeFigureOut">
              <a:rPr lang="en-US" smtClean="0"/>
              <a:t>9/11/2010</a:t>
            </a:fld>
            <a:endParaRPr lang="en-US"/>
          </a:p>
        </p:txBody>
      </p:sp>
      <p:sp>
        <p:nvSpPr>
          <p:cNvPr id="28" name="Footer Placeholder 27"/>
          <p:cNvSpPr>
            <a:spLocks noGrp="1"/>
          </p:cNvSpPr>
          <p:nvPr>
            <p:ph type="ftr" sz="quarter" idx="3"/>
          </p:nvPr>
        </p:nvSpPr>
        <p:spPr>
          <a:xfrm>
            <a:off x="3124200" y="76201"/>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1"/>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39BB343-7E92-4D20-9B78-7B19CBC25F4F}"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49" y="1050899"/>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49" y="1057987"/>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beatyenglish.wikispaces.co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Desktop/Cluesheet%20for%20skillwise%20murder.PDF" TargetMode="External"/><Relationship Id="rId2" Type="http://schemas.openxmlformats.org/officeDocument/2006/relationships/hyperlink" Target="http://www.bbc.co.uk/skillswise/words/reading/techniques/scanning/game.s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bbc.co.uk/skillswise/words/reading/techniques/scanning/game.s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king%20Source%20Cards-%20CRLS%20Research%20Guide.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king%20Note%20Cards-%20CRLS%20Research%20Guide.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beattyenglish.wikispaces.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LA+Documentation.pp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60secondrecap.com/resource/3-organization/" TargetMode="External"/><Relationship Id="rId2" Type="http://schemas.openxmlformats.org/officeDocument/2006/relationships/hyperlink" Target="http://www.60secondrecap.com/resource/1-get-psyched/" TargetMode="External"/><Relationship Id="rId1" Type="http://schemas.openxmlformats.org/officeDocument/2006/relationships/slideLayout" Target="../slideLayouts/slideLayout2.xml"/><Relationship Id="rId4" Type="http://schemas.openxmlformats.org/officeDocument/2006/relationships/hyperlink" Target="Basic%20Steps%20to%20Creating%20a%20Research%20Project-%20CRLS%20Research%20Guide.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60secondrecap.com/resource/2-thesis-statemen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Desktop/thesis_statement_powerpoint%5b1%5d.pp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Desktop/Grad%20Project%20outline%20worksheet.doc"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Jq_oBKx0u-Y" TargetMode="External"/><Relationship Id="rId2" Type="http://schemas.openxmlformats.org/officeDocument/2006/relationships/hyperlink" Target="http://www.60secondrecap.com/resource/4-proving-you-know-what-youre-talking-about/" TargetMode="External"/><Relationship Id="rId1" Type="http://schemas.openxmlformats.org/officeDocument/2006/relationships/slideLayout" Target="../slideLayouts/slideLayout2.xml"/><Relationship Id="rId4" Type="http://schemas.openxmlformats.org/officeDocument/2006/relationships/hyperlink" Target="http://www.60secondrecap.com/resource/6-conclu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17764"/>
            <a:ext cx="8686800" cy="91440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Graduation research Project</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Before we embark on this journey,</a:t>
            </a:r>
            <a:br>
              <a:rPr lang="en-US" dirty="0" smtClean="0"/>
            </a:br>
            <a:r>
              <a:rPr lang="en-US" dirty="0" smtClean="0"/>
              <a:t>let’s watch an analogy….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“Research and a Road trip”</a:t>
            </a:r>
            <a:endParaRPr lang="en-US" dirty="0"/>
          </a:p>
        </p:txBody>
      </p:sp>
      <p:sp>
        <p:nvSpPr>
          <p:cNvPr id="3" name="Content Placeholder 2"/>
          <p:cNvSpPr>
            <a:spLocks noGrp="1"/>
          </p:cNvSpPr>
          <p:nvPr>
            <p:ph idx="1"/>
          </p:nvPr>
        </p:nvSpPr>
        <p:spPr>
          <a:xfrm>
            <a:off x="331012" y="2667000"/>
            <a:ext cx="8686800" cy="2955926"/>
          </a:xfrm>
        </p:spPr>
        <p:txBody>
          <a:bodyPr>
            <a:normAutofit fontScale="85000" lnSpcReduction="20000"/>
          </a:bodyPr>
          <a:lstStyle/>
          <a:p>
            <a:endParaRPr lang="en-US" dirty="0" smtClean="0">
              <a:solidFill>
                <a:schemeClr val="accent2">
                  <a:lumMod val="75000"/>
                </a:schemeClr>
              </a:solidFill>
              <a:hlinkClick r:id="rId2"/>
            </a:endParaRPr>
          </a:p>
          <a:p>
            <a:endParaRPr lang="en-US" dirty="0">
              <a:hlinkClick r:id="rId2"/>
            </a:endParaRPr>
          </a:p>
          <a:p>
            <a:endParaRPr lang="en-US" dirty="0" smtClean="0">
              <a:hlinkClick r:id="rId2"/>
            </a:endParaRPr>
          </a:p>
          <a:p>
            <a:endParaRPr lang="en-US" dirty="0">
              <a:hlinkClick r:id="rId2"/>
            </a:endParaRPr>
          </a:p>
          <a:p>
            <a:endParaRPr lang="en-US" dirty="0" smtClean="0">
              <a:hlinkClick r:id="rId2"/>
            </a:endParaRPr>
          </a:p>
          <a:p>
            <a:endParaRPr lang="en-US" dirty="0">
              <a:hlinkClick r:id="rId2"/>
            </a:endParaRPr>
          </a:p>
          <a:p>
            <a:r>
              <a:rPr lang="en-US" dirty="0" smtClean="0">
                <a:hlinkClick r:id="rId2"/>
              </a:rPr>
              <a:t>http://www.beatyenglish.wikispaces.com</a:t>
            </a:r>
            <a:endParaRPr lang="en-US" dirty="0" smtClean="0"/>
          </a:p>
          <a:p>
            <a:endParaRPr lang="en-US" dirty="0"/>
          </a:p>
        </p:txBody>
      </p:sp>
      <p:sp>
        <p:nvSpPr>
          <p:cNvPr id="4" name="TextBox 3"/>
          <p:cNvSpPr txBox="1"/>
          <p:nvPr/>
        </p:nvSpPr>
        <p:spPr>
          <a:xfrm>
            <a:off x="457200" y="1066800"/>
            <a:ext cx="8434425" cy="2308324"/>
          </a:xfrm>
          <a:prstGeom prst="rect">
            <a:avLst/>
          </a:prstGeom>
          <a:noFill/>
        </p:spPr>
        <p:txBody>
          <a:bodyPr wrap="none" rtlCol="0">
            <a:spAutoFit/>
          </a:bodyPr>
          <a:lstStyle/>
          <a:p>
            <a:r>
              <a:rPr lang="en-US" sz="2400" dirty="0" smtClean="0"/>
              <a:t>One of the most important things you will do as a Senior</a:t>
            </a:r>
          </a:p>
          <a:p>
            <a:r>
              <a:rPr lang="en-US" sz="2400" dirty="0" smtClean="0"/>
              <a:t>is complete your Graduation Project.  </a:t>
            </a:r>
          </a:p>
          <a:p>
            <a:endParaRPr lang="en-US" sz="2400" dirty="0"/>
          </a:p>
          <a:p>
            <a:r>
              <a:rPr lang="en-US" sz="2400" dirty="0" smtClean="0"/>
              <a:t>Always refer to your Research Packet when in doubt.  In class,</a:t>
            </a:r>
          </a:p>
          <a:p>
            <a:r>
              <a:rPr lang="en-US" sz="2400" dirty="0" smtClean="0"/>
              <a:t>we will go over, in detail, how to write your Graduation Research</a:t>
            </a:r>
          </a:p>
          <a:p>
            <a:r>
              <a:rPr lang="en-US" sz="2400" dirty="0" smtClean="0"/>
              <a:t>Paper. </a:t>
            </a:r>
            <a:endParaRPr lang="en-US" sz="2400" dirty="0"/>
          </a:p>
        </p:txBody>
      </p:sp>
    </p:spTree>
    <p:extLst>
      <p:ext uri="{BB962C8B-B14F-4D97-AF65-F5344CB8AC3E}">
        <p14:creationId xmlns:p14="http://schemas.microsoft.com/office/powerpoint/2010/main" val="24330638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Scanning resources</a:t>
            </a:r>
            <a:endParaRPr lang="en-US" dirty="0"/>
          </a:p>
        </p:txBody>
      </p:sp>
      <p:sp>
        <p:nvSpPr>
          <p:cNvPr id="3" name="Content Placeholder 2"/>
          <p:cNvSpPr>
            <a:spLocks noGrp="1"/>
          </p:cNvSpPr>
          <p:nvPr>
            <p:ph idx="1"/>
          </p:nvPr>
        </p:nvSpPr>
        <p:spPr/>
        <p:txBody>
          <a:bodyPr/>
          <a:lstStyle/>
          <a:p>
            <a:r>
              <a:rPr lang="en-US" dirty="0" smtClean="0"/>
              <a:t>At this point, you have your Topic and Thesis statement.  Now it’s time to begin scanning </a:t>
            </a:r>
            <a:r>
              <a:rPr lang="en-US" dirty="0"/>
              <a:t>to determine if the sources </a:t>
            </a:r>
            <a:r>
              <a:rPr lang="en-US" dirty="0" smtClean="0"/>
              <a:t>you have will </a:t>
            </a:r>
            <a:r>
              <a:rPr lang="en-US" dirty="0"/>
              <a:t>really help you.  At this point, you may need to return books and search for more sources.</a:t>
            </a:r>
          </a:p>
          <a:p>
            <a:endParaRPr lang="en-US" dirty="0"/>
          </a:p>
          <a:p>
            <a:r>
              <a:rPr lang="en-US" dirty="0"/>
              <a:t>We will complete a Scanning activity to help you practice scanning.  </a:t>
            </a:r>
          </a:p>
          <a:p>
            <a:endParaRPr lang="en-US" dirty="0"/>
          </a:p>
        </p:txBody>
      </p:sp>
    </p:spTree>
    <p:extLst>
      <p:ext uri="{BB962C8B-B14F-4D97-AF65-F5344CB8AC3E}">
        <p14:creationId xmlns:p14="http://schemas.microsoft.com/office/powerpoint/2010/main" val="1591038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scanning activity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1.  Type in the following address:</a:t>
            </a:r>
          </a:p>
          <a:p>
            <a:r>
              <a:rPr lang="en-US" dirty="0" smtClean="0">
                <a:hlinkClick r:id="rId2"/>
              </a:rPr>
              <a:t>http://www.bbc.co.uk/skillswise/words/reading/techniques/scanning/game.shtml</a:t>
            </a:r>
            <a:endParaRPr lang="en-US" dirty="0" smtClean="0"/>
          </a:p>
          <a:p>
            <a:r>
              <a:rPr lang="en-US" dirty="0" smtClean="0"/>
              <a:t>2.  Use the worksheet provided to record answers as you scan through the site to Solve the Murder.  The techniques that you will use to Solve the Murder are the same scanning techniques you will use when you begin scanning your resources.</a:t>
            </a:r>
          </a:p>
          <a:p>
            <a:r>
              <a:rPr lang="en-US" dirty="0" smtClean="0">
                <a:hlinkClick r:id="rId3" action="ppaction://hlinkfile"/>
              </a:rPr>
              <a:t>..\..\..\..\..\Desktop\</a:t>
            </a:r>
            <a:r>
              <a:rPr lang="en-US" dirty="0" err="1" smtClean="0">
                <a:hlinkClick r:id="rId3" action="ppaction://hlinkfile"/>
              </a:rPr>
              <a:t>Cluesheet</a:t>
            </a:r>
            <a:r>
              <a:rPr lang="en-US" dirty="0" smtClean="0">
                <a:hlinkClick r:id="rId3" action="ppaction://hlinkfile"/>
              </a:rPr>
              <a:t> for </a:t>
            </a:r>
            <a:r>
              <a:rPr lang="en-US" dirty="0" err="1" smtClean="0">
                <a:hlinkClick r:id="rId3" action="ppaction://hlinkfile"/>
              </a:rPr>
              <a:t>skillwise</a:t>
            </a:r>
            <a:r>
              <a:rPr lang="en-US" dirty="0" smtClean="0">
                <a:hlinkClick r:id="rId3" action="ppaction://hlinkfile"/>
              </a:rPr>
              <a:t> murder.PDF</a:t>
            </a:r>
            <a:r>
              <a:rPr lang="en-US" dirty="0" smtClean="0"/>
              <a:t>  </a:t>
            </a:r>
            <a:endParaRPr lang="en-US" dirty="0"/>
          </a:p>
        </p:txBody>
      </p:sp>
    </p:spTree>
    <p:extLst>
      <p:ext uri="{BB962C8B-B14F-4D97-AF65-F5344CB8AC3E}">
        <p14:creationId xmlns:p14="http://schemas.microsoft.com/office/powerpoint/2010/main" val="1725815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Scanning continued….</a:t>
            </a:r>
            <a:endParaRPr lang="en-US" dirty="0"/>
          </a:p>
        </p:txBody>
      </p:sp>
      <p:sp>
        <p:nvSpPr>
          <p:cNvPr id="3" name="Content Placeholder 2"/>
          <p:cNvSpPr>
            <a:spLocks noGrp="1"/>
          </p:cNvSpPr>
          <p:nvPr>
            <p:ph idx="1"/>
          </p:nvPr>
        </p:nvSpPr>
        <p:spPr/>
        <p:txBody>
          <a:bodyPr>
            <a:normAutofit lnSpcReduction="10000"/>
          </a:bodyPr>
          <a:lstStyle/>
          <a:p>
            <a:r>
              <a:rPr lang="en-US" dirty="0" smtClean="0"/>
              <a:t>3.  In order to begin the activity:</a:t>
            </a:r>
          </a:p>
          <a:p>
            <a:r>
              <a:rPr lang="en-US" dirty="0"/>
              <a:t> </a:t>
            </a:r>
            <a:r>
              <a:rPr lang="en-US" dirty="0" smtClean="0"/>
              <a:t>     A.  Click “Play the Game”</a:t>
            </a:r>
          </a:p>
          <a:p>
            <a:r>
              <a:rPr lang="en-US" dirty="0"/>
              <a:t> </a:t>
            </a:r>
            <a:r>
              <a:rPr lang="en-US" dirty="0" smtClean="0"/>
              <a:t>     B.  Read the information and click “Next”</a:t>
            </a:r>
          </a:p>
          <a:p>
            <a:r>
              <a:rPr lang="en-US" dirty="0"/>
              <a:t> </a:t>
            </a:r>
            <a:r>
              <a:rPr lang="en-US" dirty="0" smtClean="0"/>
              <a:t>     C.  Click “No Timer”, read, and click “Next”  </a:t>
            </a:r>
          </a:p>
          <a:p>
            <a:r>
              <a:rPr lang="en-US" dirty="0"/>
              <a:t> </a:t>
            </a:r>
            <a:r>
              <a:rPr lang="en-US" dirty="0" smtClean="0"/>
              <a:t>          to begin.  Plug in your earphones, as  </a:t>
            </a:r>
          </a:p>
          <a:p>
            <a:r>
              <a:rPr lang="en-US" dirty="0"/>
              <a:t> </a:t>
            </a:r>
            <a:r>
              <a:rPr lang="en-US" dirty="0" smtClean="0"/>
              <a:t>          there is audio.</a:t>
            </a:r>
          </a:p>
          <a:p>
            <a:r>
              <a:rPr lang="en-US" dirty="0" smtClean="0">
                <a:hlinkClick r:id="rId2"/>
              </a:rPr>
              <a:t>http://www.bbc.co.uk/skillswise/words/reading/techniques/scanning/game.shtml</a:t>
            </a:r>
            <a:r>
              <a:rPr lang="en-US" dirty="0" smtClean="0"/>
              <a:t>  </a:t>
            </a:r>
            <a:endParaRPr lang="en-US" dirty="0"/>
          </a:p>
        </p:txBody>
      </p:sp>
    </p:spTree>
    <p:extLst>
      <p:ext uri="{BB962C8B-B14F-4D97-AF65-F5344CB8AC3E}">
        <p14:creationId xmlns:p14="http://schemas.microsoft.com/office/powerpoint/2010/main" val="1240962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Finished with the scanning Activity?</a:t>
            </a:r>
            <a:endParaRPr lang="en-US" dirty="0"/>
          </a:p>
        </p:txBody>
      </p:sp>
      <p:sp>
        <p:nvSpPr>
          <p:cNvPr id="3" name="Content Placeholder 2"/>
          <p:cNvSpPr>
            <a:spLocks noGrp="1"/>
          </p:cNvSpPr>
          <p:nvPr>
            <p:ph idx="1"/>
          </p:nvPr>
        </p:nvSpPr>
        <p:spPr/>
        <p:txBody>
          <a:bodyPr/>
          <a:lstStyle/>
          <a:p>
            <a:r>
              <a:rPr lang="en-US" dirty="0" smtClean="0"/>
              <a:t>1.  Hand in your completed worksheet.</a:t>
            </a:r>
          </a:p>
          <a:p>
            <a:r>
              <a:rPr lang="en-US" dirty="0" smtClean="0"/>
              <a:t>2.  Begin Scanning your resources.  Remember,  </a:t>
            </a:r>
          </a:p>
          <a:p>
            <a:r>
              <a:rPr lang="en-US" dirty="0"/>
              <a:t> </a:t>
            </a:r>
            <a:r>
              <a:rPr lang="en-US" dirty="0" smtClean="0"/>
              <a:t>    the resources HAVE TO BACK UP AND </a:t>
            </a:r>
          </a:p>
          <a:p>
            <a:r>
              <a:rPr lang="en-US" dirty="0"/>
              <a:t> </a:t>
            </a:r>
            <a:r>
              <a:rPr lang="en-US" dirty="0" smtClean="0"/>
              <a:t>    SUPPORT YOUR THESIS!</a:t>
            </a:r>
          </a:p>
          <a:p>
            <a:r>
              <a:rPr lang="en-US" dirty="0" smtClean="0"/>
              <a:t>3.  You may have to find additional resources to </a:t>
            </a:r>
          </a:p>
          <a:p>
            <a:r>
              <a:rPr lang="en-US" dirty="0"/>
              <a:t> </a:t>
            </a:r>
            <a:r>
              <a:rPr lang="en-US" dirty="0" smtClean="0"/>
              <a:t>    adequately prove your Thesis.</a:t>
            </a:r>
            <a:endParaRPr lang="en-US" dirty="0"/>
          </a:p>
        </p:txBody>
      </p:sp>
    </p:spTree>
    <p:extLst>
      <p:ext uri="{BB962C8B-B14F-4D97-AF65-F5344CB8AC3E}">
        <p14:creationId xmlns:p14="http://schemas.microsoft.com/office/powerpoint/2010/main" val="305770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Creating Sources Cards</a:t>
            </a:r>
            <a:endParaRPr lang="en-US" dirty="0"/>
          </a:p>
        </p:txBody>
      </p:sp>
      <p:sp>
        <p:nvSpPr>
          <p:cNvPr id="3" name="Content Placeholder 2"/>
          <p:cNvSpPr>
            <a:spLocks noGrp="1"/>
          </p:cNvSpPr>
          <p:nvPr>
            <p:ph idx="1"/>
          </p:nvPr>
        </p:nvSpPr>
        <p:spPr/>
        <p:txBody>
          <a:bodyPr/>
          <a:lstStyle/>
          <a:p>
            <a:r>
              <a:rPr lang="en-US" dirty="0" smtClean="0"/>
              <a:t>Now that you have your resources, have scanned through them, and are sure that you will use theses resources in your paper, it’s time to create “Source Cards”.</a:t>
            </a:r>
          </a:p>
          <a:p>
            <a:r>
              <a:rPr lang="en-US" dirty="0" smtClean="0">
                <a:hlinkClick r:id="rId2" action="ppaction://hlinkfile"/>
              </a:rPr>
              <a:t>Making Source Cards- CRLS Research Guide.pdf</a:t>
            </a:r>
            <a:endParaRPr lang="en-US" dirty="0" smtClean="0"/>
          </a:p>
          <a:p>
            <a:r>
              <a:rPr lang="en-US" dirty="0" smtClean="0"/>
              <a:t>*Refer to the sample Source Card Worksheet</a:t>
            </a:r>
            <a:endParaRPr lang="en-US" dirty="0"/>
          </a:p>
        </p:txBody>
      </p:sp>
    </p:spTree>
    <p:extLst>
      <p:ext uri="{BB962C8B-B14F-4D97-AF65-F5344CB8AC3E}">
        <p14:creationId xmlns:p14="http://schemas.microsoft.com/office/powerpoint/2010/main" val="2125924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Note Cards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Now that you have the resources you will need, it’s time to begin reading…..</a:t>
            </a:r>
          </a:p>
          <a:p>
            <a:r>
              <a:rPr lang="en-US" dirty="0" smtClean="0"/>
              <a:t>As you read/scan, start looking for supporting details and facts to back up your Thesis.</a:t>
            </a:r>
          </a:p>
          <a:p>
            <a:r>
              <a:rPr lang="en-US" dirty="0" smtClean="0"/>
              <a:t>As you find supporting details, begin filling out Note Cards.  I suggest finding at least </a:t>
            </a:r>
            <a:r>
              <a:rPr lang="en-US" dirty="0" smtClean="0"/>
              <a:t>2-3 </a:t>
            </a:r>
            <a:r>
              <a:rPr lang="en-US" dirty="0" smtClean="0"/>
              <a:t>supporting details and quotes , </a:t>
            </a:r>
            <a:r>
              <a:rPr lang="en-US" dirty="0" smtClean="0"/>
              <a:t>from each resources, as </a:t>
            </a:r>
            <a:r>
              <a:rPr lang="en-US" dirty="0" smtClean="0"/>
              <a:t>this way you can pick and choose which ones are most relevant to your Thesis.  You will need citations from </a:t>
            </a:r>
            <a:r>
              <a:rPr lang="en-US" b="1" dirty="0" smtClean="0"/>
              <a:t>each source </a:t>
            </a:r>
            <a:r>
              <a:rPr lang="en-US" dirty="0" smtClean="0"/>
              <a:t>you use, so consider this as you start deciding on supporting details.</a:t>
            </a:r>
          </a:p>
          <a:p>
            <a:r>
              <a:rPr lang="en-US" dirty="0" smtClean="0"/>
              <a:t>Remember, you will need </a:t>
            </a:r>
            <a:r>
              <a:rPr lang="en-US" b="1" dirty="0" smtClean="0"/>
              <a:t>1-2</a:t>
            </a:r>
            <a:r>
              <a:rPr lang="en-US" dirty="0" smtClean="0"/>
              <a:t> citations on EACH page</a:t>
            </a:r>
            <a:r>
              <a:rPr lang="en-US" dirty="0" smtClean="0"/>
              <a:t>!</a:t>
            </a:r>
          </a:p>
          <a:p>
            <a:r>
              <a:rPr lang="en-US" dirty="0" smtClean="0"/>
              <a:t>Let’s review Note Cards…</a:t>
            </a:r>
          </a:p>
          <a:p>
            <a:r>
              <a:rPr lang="en-US" dirty="0" smtClean="0">
                <a:hlinkClick r:id="rId2" action="ppaction://hlinkfile"/>
              </a:rPr>
              <a:t>Making Note Cards- CRLS Research Guide.pdf</a:t>
            </a:r>
            <a:endParaRPr lang="en-US" dirty="0"/>
          </a:p>
        </p:txBody>
      </p:sp>
    </p:spTree>
    <p:extLst>
      <p:ext uri="{BB962C8B-B14F-4D97-AF65-F5344CB8AC3E}">
        <p14:creationId xmlns:p14="http://schemas.microsoft.com/office/powerpoint/2010/main" val="4001965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How do I create note cards????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*This </a:t>
            </a:r>
            <a:r>
              <a:rPr lang="en-US" dirty="0" smtClean="0"/>
              <a:t>step may seem like “busy work”, but your Note Cards will help you pull your paper together.  You will create your Note Cards on Index cards that will be provided to you.  DO NOT REMOVE THESE NOTE CARDS FROM CLASS!  If they become lost, you will have to start the process all over again.  Be sure to include ALL information, so that when it comes time to do your citations, it will be a breeze!</a:t>
            </a:r>
          </a:p>
          <a:p>
            <a:r>
              <a:rPr lang="en-US" dirty="0" smtClean="0"/>
              <a:t>*If you find quotes to use, or are using someone else’s ideas, you HAVE to give them credit.  On your Note Card, be sure to put his/her words in “” so you remember that those were not your own ideas/words in order to avoid plagiarism.</a:t>
            </a:r>
          </a:p>
          <a:p>
            <a:r>
              <a:rPr lang="en-US" dirty="0" smtClean="0"/>
              <a:t>*Remember </a:t>
            </a:r>
            <a:r>
              <a:rPr lang="en-US" dirty="0" smtClean="0"/>
              <a:t>to include the page numbers!  Save yourself the hassle of having to go through all of your resources to find pages!</a:t>
            </a:r>
          </a:p>
          <a:p>
            <a:endParaRPr lang="en-US" dirty="0" smtClean="0"/>
          </a:p>
          <a:p>
            <a:r>
              <a:rPr lang="en-US" dirty="0"/>
              <a:t>*</a:t>
            </a:r>
            <a:r>
              <a:rPr lang="en-US" dirty="0" smtClean="0"/>
              <a:t>Refer to the Sample Note Card worksheet…</a:t>
            </a:r>
            <a:endParaRPr lang="en-US" dirty="0"/>
          </a:p>
        </p:txBody>
      </p:sp>
    </p:spTree>
    <p:extLst>
      <p:ext uri="{BB962C8B-B14F-4D97-AF65-F5344CB8AC3E}">
        <p14:creationId xmlns:p14="http://schemas.microsoft.com/office/powerpoint/2010/main" val="4140291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the note cards…</a:t>
            </a:r>
            <a:endParaRPr lang="en-US" dirty="0"/>
          </a:p>
        </p:txBody>
      </p:sp>
      <p:sp>
        <p:nvSpPr>
          <p:cNvPr id="3" name="Content Placeholder 2"/>
          <p:cNvSpPr>
            <a:spLocks noGrp="1"/>
          </p:cNvSpPr>
          <p:nvPr>
            <p:ph idx="1"/>
          </p:nvPr>
        </p:nvSpPr>
        <p:spPr/>
        <p:txBody>
          <a:bodyPr/>
          <a:lstStyle/>
          <a:p>
            <a:r>
              <a:rPr lang="en-US" dirty="0" smtClean="0"/>
              <a:t>Concentrate on your Thesis statement….</a:t>
            </a:r>
          </a:p>
          <a:p>
            <a:r>
              <a:rPr lang="en-US" dirty="0" smtClean="0"/>
              <a:t>See if you can arrange your Note Cards according to </a:t>
            </a:r>
            <a:r>
              <a:rPr lang="en-US" dirty="0" smtClean="0"/>
              <a:t>titles/details that go together, </a:t>
            </a:r>
            <a:r>
              <a:rPr lang="en-US" dirty="0" smtClean="0"/>
              <a:t>in 3-5 separate piles.  Now it’s time to decide which supporting details you will use.</a:t>
            </a:r>
          </a:p>
          <a:p>
            <a:r>
              <a:rPr lang="en-US" dirty="0" smtClean="0"/>
              <a:t>Fill in your “Outline” –Parts III, IV, and V, A and B should be able to be filled out through the use of your Note Cards.  </a:t>
            </a:r>
            <a:endParaRPr lang="en-US" dirty="0"/>
          </a:p>
        </p:txBody>
      </p:sp>
    </p:spTree>
    <p:extLst>
      <p:ext uri="{BB962C8B-B14F-4D97-AF65-F5344CB8AC3E}">
        <p14:creationId xmlns:p14="http://schemas.microsoft.com/office/powerpoint/2010/main" val="3924466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Topic sentences</a:t>
            </a:r>
            <a:endParaRPr lang="en-US" dirty="0"/>
          </a:p>
        </p:txBody>
      </p:sp>
      <p:sp>
        <p:nvSpPr>
          <p:cNvPr id="3" name="Content Placeholder 2"/>
          <p:cNvSpPr>
            <a:spLocks noGrp="1"/>
          </p:cNvSpPr>
          <p:nvPr>
            <p:ph idx="1"/>
          </p:nvPr>
        </p:nvSpPr>
        <p:spPr/>
        <p:txBody>
          <a:bodyPr/>
          <a:lstStyle/>
          <a:p>
            <a:r>
              <a:rPr lang="en-US" dirty="0" smtClean="0"/>
              <a:t>Based on your Supporting Details, you are now ready to start writing your Topic Sentences.  </a:t>
            </a:r>
          </a:p>
          <a:p>
            <a:r>
              <a:rPr lang="en-US" dirty="0" smtClean="0"/>
              <a:t>We will listen to a podcast about using Topic Sentences appropriately.</a:t>
            </a:r>
          </a:p>
          <a:p>
            <a:r>
              <a:rPr lang="en-US" smtClean="0">
                <a:hlinkClick r:id="rId2"/>
              </a:rPr>
              <a:t>http://beattyenglish.wikispaces.com/</a:t>
            </a:r>
            <a:endParaRPr lang="en-US" smtClean="0"/>
          </a:p>
          <a:p>
            <a:endParaRPr lang="en-US" dirty="0" smtClean="0"/>
          </a:p>
        </p:txBody>
      </p:sp>
    </p:spTree>
    <p:extLst>
      <p:ext uri="{BB962C8B-B14F-4D97-AF65-F5344CB8AC3E}">
        <p14:creationId xmlns:p14="http://schemas.microsoft.com/office/powerpoint/2010/main" val="1742041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MLA documentation</a:t>
            </a:r>
            <a:endParaRPr lang="en-US" dirty="0"/>
          </a:p>
        </p:txBody>
      </p:sp>
      <p:sp>
        <p:nvSpPr>
          <p:cNvPr id="3" name="Content Placeholder 2"/>
          <p:cNvSpPr>
            <a:spLocks noGrp="1"/>
          </p:cNvSpPr>
          <p:nvPr>
            <p:ph idx="1"/>
          </p:nvPr>
        </p:nvSpPr>
        <p:spPr/>
        <p:txBody>
          <a:bodyPr/>
          <a:lstStyle/>
          <a:p>
            <a:r>
              <a:rPr lang="en-US" smtClean="0">
                <a:hlinkClick r:id="rId2" action="ppaction://hlinkpres?slideindex=1&amp;slidetitle="/>
              </a:rPr>
              <a:t>MLA+Documentation.ppt</a:t>
            </a:r>
            <a:endParaRPr lang="en-US"/>
          </a:p>
        </p:txBody>
      </p:sp>
    </p:spTree>
    <p:extLst>
      <p:ext uri="{BB962C8B-B14F-4D97-AF65-F5344CB8AC3E}">
        <p14:creationId xmlns:p14="http://schemas.microsoft.com/office/powerpoint/2010/main" val="4205559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Feeling Nervous?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It’s normal to be nervous about completing a</a:t>
            </a:r>
          </a:p>
          <a:p>
            <a:r>
              <a:rPr lang="en-US" dirty="0" smtClean="0"/>
              <a:t>project that is needed in order to meet Graduation requirements.  As long as you stay on task and meet deadlines, you WILL survive!</a:t>
            </a:r>
          </a:p>
          <a:p>
            <a:r>
              <a:rPr lang="en-US" dirty="0" smtClean="0"/>
              <a:t>Let’s watch a few short videos to get us started…</a:t>
            </a:r>
          </a:p>
          <a:p>
            <a:r>
              <a:rPr lang="en-US" dirty="0" smtClean="0">
                <a:hlinkClick r:id="rId2"/>
              </a:rPr>
              <a:t>http://www.60secondrecap.com/resource/1-get-psyched/</a:t>
            </a:r>
            <a:endParaRPr lang="en-US" dirty="0" smtClean="0"/>
          </a:p>
          <a:p>
            <a:r>
              <a:rPr lang="en-US" dirty="0" smtClean="0">
                <a:hlinkClick r:id="rId3"/>
              </a:rPr>
              <a:t>http://www.60secondrecap.com/resource/3-organization/</a:t>
            </a:r>
            <a:r>
              <a:rPr lang="en-US" dirty="0" smtClean="0"/>
              <a:t>   </a:t>
            </a:r>
            <a:endParaRPr lang="en-US" dirty="0" smtClean="0"/>
          </a:p>
          <a:p>
            <a:r>
              <a:rPr lang="en-US" dirty="0" smtClean="0"/>
              <a:t>Let’s review some basic information…</a:t>
            </a:r>
          </a:p>
          <a:p>
            <a:r>
              <a:rPr lang="en-US" dirty="0" smtClean="0">
                <a:hlinkClick r:id="rId4" action="ppaction://hlinkfile"/>
              </a:rPr>
              <a:t>Basic Steps to Creating a Research Project- CRLS Research Guide.pdf</a:t>
            </a:r>
            <a:endParaRPr lang="en-US" dirty="0"/>
          </a:p>
        </p:txBody>
      </p:sp>
    </p:spTree>
    <p:extLst>
      <p:ext uri="{BB962C8B-B14F-4D97-AF65-F5344CB8AC3E}">
        <p14:creationId xmlns:p14="http://schemas.microsoft.com/office/powerpoint/2010/main" val="2227969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52400"/>
            <a:ext cx="8458200" cy="1222375"/>
          </a:xfrm>
        </p:spPr>
        <p:txBody>
          <a:bodyPr/>
          <a:lstStyle/>
          <a:p>
            <a:r>
              <a:rPr lang="en-US" dirty="0" smtClean="0"/>
              <a:t>                   Choosing a topic           </a:t>
            </a:r>
            <a:endParaRPr lang="en-US" dirty="0"/>
          </a:p>
        </p:txBody>
      </p:sp>
      <p:sp>
        <p:nvSpPr>
          <p:cNvPr id="3" name="Subtitle 2"/>
          <p:cNvSpPr>
            <a:spLocks noGrp="1"/>
          </p:cNvSpPr>
          <p:nvPr>
            <p:ph type="subTitle" idx="1"/>
          </p:nvPr>
        </p:nvSpPr>
        <p:spPr>
          <a:xfrm>
            <a:off x="304800" y="4191000"/>
            <a:ext cx="8458200" cy="914400"/>
          </a:xfrm>
        </p:spPr>
        <p:txBody>
          <a:bodyPr>
            <a:noAutofit/>
          </a:bodyPr>
          <a:lstStyle/>
          <a:p>
            <a:r>
              <a:rPr lang="en-US" sz="3200" dirty="0" smtClean="0"/>
              <a:t>The first step in the process for successfully completing your Graduation Project is to choose a topic.  Social Issues will be the focus.     </a:t>
            </a:r>
          </a:p>
          <a:p>
            <a:r>
              <a:rPr lang="en-US" sz="3200" dirty="0"/>
              <a:t> </a:t>
            </a:r>
            <a:r>
              <a:rPr lang="en-US" sz="3200" dirty="0" smtClean="0"/>
              <a:t> We will view the choices on the next slide, and</a:t>
            </a:r>
          </a:p>
          <a:p>
            <a:r>
              <a:rPr lang="en-US" sz="3200" dirty="0" smtClean="0"/>
              <a:t>There are also handouts with the topics listed for your convenience.  Remember to sign up for</a:t>
            </a:r>
          </a:p>
          <a:p>
            <a:r>
              <a:rPr lang="en-US" sz="3200" dirty="0" smtClean="0"/>
              <a:t>The topic of your choice.                                                            </a:t>
            </a:r>
            <a:endParaRPr lang="en-US" sz="3200" dirty="0"/>
          </a:p>
        </p:txBody>
      </p:sp>
    </p:spTree>
    <p:extLst>
      <p:ext uri="{BB962C8B-B14F-4D97-AF65-F5344CB8AC3E}">
        <p14:creationId xmlns:p14="http://schemas.microsoft.com/office/powerpoint/2010/main" val="3161907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008381927"/>
              </p:ext>
            </p:extLst>
          </p:nvPr>
        </p:nvGraphicFramePr>
        <p:xfrm>
          <a:off x="3276600" y="1752600"/>
          <a:ext cx="3157539" cy="4064000"/>
        </p:xfrm>
        <a:graphic>
          <a:graphicData uri="http://schemas.openxmlformats.org/presentationml/2006/ole">
            <mc:AlternateContent xmlns:mc="http://schemas.openxmlformats.org/markup-compatibility/2006">
              <mc:Choice xmlns:v="urn:schemas-microsoft-com:vml" Requires="v">
                <p:oleObj spid="_x0000_s1036" name="Document" r:id="rId3" imgW="5491805" imgH="7066501" progId="Word.Document.8">
                  <p:embed/>
                </p:oleObj>
              </mc:Choice>
              <mc:Fallback>
                <p:oleObj name="Document" r:id="rId3" imgW="5491805" imgH="7066501" progId="Word.Document.8">
                  <p:embed/>
                  <p:pic>
                    <p:nvPicPr>
                      <p:cNvPr id="0" name=""/>
                      <p:cNvPicPr/>
                      <p:nvPr/>
                    </p:nvPicPr>
                    <p:blipFill>
                      <a:blip r:embed="rId4"/>
                      <a:stretch>
                        <a:fillRect/>
                      </a:stretch>
                    </p:blipFill>
                    <p:spPr>
                      <a:xfrm>
                        <a:off x="3276600" y="1752600"/>
                        <a:ext cx="3157539" cy="4064000"/>
                      </a:xfrm>
                      <a:prstGeom prst="rect">
                        <a:avLst/>
                      </a:prstGeom>
                    </p:spPr>
                  </p:pic>
                </p:oleObj>
              </mc:Fallback>
            </mc:AlternateContent>
          </a:graphicData>
        </a:graphic>
      </p:graphicFrame>
    </p:spTree>
    <p:extLst>
      <p:ext uri="{BB962C8B-B14F-4D97-AF65-F5344CB8AC3E}">
        <p14:creationId xmlns:p14="http://schemas.microsoft.com/office/powerpoint/2010/main" val="693967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Collecting resources</a:t>
            </a:r>
            <a:endParaRPr lang="en-US" dirty="0"/>
          </a:p>
        </p:txBody>
      </p:sp>
      <p:sp>
        <p:nvSpPr>
          <p:cNvPr id="3" name="Content Placeholder 2"/>
          <p:cNvSpPr>
            <a:spLocks noGrp="1"/>
          </p:cNvSpPr>
          <p:nvPr>
            <p:ph idx="1"/>
          </p:nvPr>
        </p:nvSpPr>
        <p:spPr/>
        <p:txBody>
          <a:bodyPr/>
          <a:lstStyle/>
          <a:p>
            <a:r>
              <a:rPr lang="en-US" dirty="0" smtClean="0"/>
              <a:t>1.  You will need a combination of 3 different</a:t>
            </a:r>
          </a:p>
          <a:p>
            <a:r>
              <a:rPr lang="en-US" dirty="0"/>
              <a:t> </a:t>
            </a:r>
            <a:r>
              <a:rPr lang="en-US" dirty="0" smtClean="0"/>
              <a:t>     sources, for a total of at least 5 sources    </a:t>
            </a:r>
          </a:p>
          <a:p>
            <a:r>
              <a:rPr lang="en-US" dirty="0"/>
              <a:t> </a:t>
            </a:r>
            <a:r>
              <a:rPr lang="en-US" dirty="0" smtClean="0"/>
              <a:t>     such as Books, Journals, Articles,</a:t>
            </a:r>
          </a:p>
          <a:p>
            <a:r>
              <a:rPr lang="en-US" dirty="0"/>
              <a:t> </a:t>
            </a:r>
            <a:r>
              <a:rPr lang="en-US" dirty="0" smtClean="0"/>
              <a:t>     Internet sources, etc…</a:t>
            </a:r>
          </a:p>
          <a:p>
            <a:r>
              <a:rPr lang="en-US" dirty="0" smtClean="0"/>
              <a:t>2.   Library time will be scheduled to help you </a:t>
            </a:r>
          </a:p>
          <a:p>
            <a:r>
              <a:rPr lang="en-US" dirty="0"/>
              <a:t> </a:t>
            </a:r>
            <a:r>
              <a:rPr lang="en-US" dirty="0" smtClean="0"/>
              <a:t>     begin gathering Books.  Class time will be </a:t>
            </a:r>
          </a:p>
          <a:p>
            <a:r>
              <a:rPr lang="en-US" dirty="0"/>
              <a:t> </a:t>
            </a:r>
            <a:r>
              <a:rPr lang="en-US" dirty="0" smtClean="0"/>
              <a:t>     scheduled to gather other Internet sources. </a:t>
            </a:r>
            <a:endParaRPr lang="en-US" dirty="0"/>
          </a:p>
        </p:txBody>
      </p:sp>
    </p:spTree>
    <p:extLst>
      <p:ext uri="{BB962C8B-B14F-4D97-AF65-F5344CB8AC3E}">
        <p14:creationId xmlns:p14="http://schemas.microsoft.com/office/powerpoint/2010/main" val="1460500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After gathering resources</a:t>
            </a:r>
            <a:endParaRPr lang="en-US" dirty="0"/>
          </a:p>
        </p:txBody>
      </p:sp>
      <p:sp>
        <p:nvSpPr>
          <p:cNvPr id="3" name="Content Placeholder 2"/>
          <p:cNvSpPr>
            <a:spLocks noGrp="1"/>
          </p:cNvSpPr>
          <p:nvPr>
            <p:ph idx="1"/>
          </p:nvPr>
        </p:nvSpPr>
        <p:spPr/>
        <p:txBody>
          <a:bodyPr/>
          <a:lstStyle/>
          <a:p>
            <a:r>
              <a:rPr lang="en-US" dirty="0" smtClean="0"/>
              <a:t>The next step after you have your resources is to begin creating your Thesis statement.  </a:t>
            </a:r>
          </a:p>
          <a:p>
            <a:r>
              <a:rPr lang="en-US" dirty="0" smtClean="0"/>
              <a:t>Before we begin, let’s view a short recap about creating Thesis statements…</a:t>
            </a:r>
          </a:p>
          <a:p>
            <a:r>
              <a:rPr lang="en-US" dirty="0" smtClean="0">
                <a:hlinkClick r:id="rId2"/>
              </a:rPr>
              <a:t>http://www.60secondrecap.com/resource/2-thesis-statement/</a:t>
            </a:r>
            <a:endParaRPr lang="en-US" dirty="0" smtClean="0"/>
          </a:p>
          <a:p>
            <a:r>
              <a:rPr lang="en-US" dirty="0" smtClean="0"/>
              <a:t>Next, we will view a PowerPoint to help further</a:t>
            </a:r>
          </a:p>
          <a:p>
            <a:r>
              <a:rPr lang="en-US" dirty="0" smtClean="0"/>
              <a:t>clarify how to write a strong Thesis statement. </a:t>
            </a:r>
            <a:endParaRPr lang="en-US" dirty="0"/>
          </a:p>
        </p:txBody>
      </p:sp>
    </p:spTree>
    <p:extLst>
      <p:ext uri="{BB962C8B-B14F-4D97-AF65-F5344CB8AC3E}">
        <p14:creationId xmlns:p14="http://schemas.microsoft.com/office/powerpoint/2010/main" val="3193519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Thesis PowerPoint</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hlinkClick r:id="rId2" action="ppaction://hlinkpres?slideindex=1&amp;slidetitle="/>
              </a:rPr>
              <a:t>..\..\..\..\..\Desktop\thesis_statement_powerpoint[1].ppt</a:t>
            </a:r>
            <a:r>
              <a:rPr lang="en-US" dirty="0" smtClean="0"/>
              <a:t> </a:t>
            </a:r>
            <a:endParaRPr lang="en-US" dirty="0"/>
          </a:p>
        </p:txBody>
      </p:sp>
      <p:sp>
        <p:nvSpPr>
          <p:cNvPr id="3" name="Content Placeholder 2"/>
          <p:cNvSpPr>
            <a:spLocks noGrp="1"/>
          </p:cNvSpPr>
          <p:nvPr>
            <p:ph idx="1"/>
          </p:nvPr>
        </p:nvSpPr>
        <p:spPr>
          <a:xfrm>
            <a:off x="457200" y="3200400"/>
            <a:ext cx="8686800" cy="4525963"/>
          </a:xfrm>
        </p:spPr>
        <p:txBody>
          <a:bodyPr/>
          <a:lstStyle/>
          <a:p>
            <a:endParaRPr lang="en-US" dirty="0"/>
          </a:p>
        </p:txBody>
      </p:sp>
    </p:spTree>
    <p:extLst>
      <p:ext uri="{BB962C8B-B14F-4D97-AF65-F5344CB8AC3E}">
        <p14:creationId xmlns:p14="http://schemas.microsoft.com/office/powerpoint/2010/main" val="1307279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Filling in outline</a:t>
            </a:r>
            <a:endParaRPr lang="en-US" dirty="0"/>
          </a:p>
        </p:txBody>
      </p:sp>
      <p:sp>
        <p:nvSpPr>
          <p:cNvPr id="3" name="Content Placeholder 2"/>
          <p:cNvSpPr>
            <a:spLocks noGrp="1"/>
          </p:cNvSpPr>
          <p:nvPr>
            <p:ph idx="1"/>
          </p:nvPr>
        </p:nvSpPr>
        <p:spPr/>
        <p:txBody>
          <a:bodyPr/>
          <a:lstStyle/>
          <a:p>
            <a:r>
              <a:rPr lang="en-US" dirty="0" smtClean="0"/>
              <a:t>Now that you have chosen your Topic and created your Thesis Statement, fill in your Graduation Research Paper Outline.</a:t>
            </a:r>
          </a:p>
          <a:p>
            <a:endParaRPr lang="en-US" dirty="0"/>
          </a:p>
          <a:p>
            <a:r>
              <a:rPr lang="en-US" dirty="0" smtClean="0"/>
              <a:t>You should fill in your Topic and Thesis Statement. </a:t>
            </a:r>
          </a:p>
          <a:p>
            <a:r>
              <a:rPr lang="en-US" dirty="0" smtClean="0">
                <a:hlinkClick r:id="rId2" action="ppaction://hlinkfile"/>
              </a:rPr>
              <a:t>..\..\..\..\..\Desktop\Grad Project outline worksheet.doc</a:t>
            </a:r>
            <a:endParaRPr lang="en-US" dirty="0"/>
          </a:p>
        </p:txBody>
      </p:sp>
    </p:spTree>
    <p:extLst>
      <p:ext uri="{BB962C8B-B14F-4D97-AF65-F5344CB8AC3E}">
        <p14:creationId xmlns:p14="http://schemas.microsoft.com/office/powerpoint/2010/main" val="2950168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You’re on your way!</a:t>
            </a:r>
            <a:endParaRPr lang="en-US" dirty="0"/>
          </a:p>
        </p:txBody>
      </p:sp>
      <p:sp>
        <p:nvSpPr>
          <p:cNvPr id="3" name="Content Placeholder 2"/>
          <p:cNvSpPr>
            <a:spLocks noGrp="1"/>
          </p:cNvSpPr>
          <p:nvPr>
            <p:ph idx="1"/>
          </p:nvPr>
        </p:nvSpPr>
        <p:spPr/>
        <p:txBody>
          <a:bodyPr>
            <a:normAutofit lnSpcReduction="10000"/>
          </a:bodyPr>
          <a:lstStyle/>
          <a:p>
            <a:r>
              <a:rPr lang="en-US" dirty="0" smtClean="0"/>
              <a:t>Now that you are ready to move on, let’s view a few short videos to guide you on the next part of your journey through the Grad. Project.</a:t>
            </a:r>
          </a:p>
          <a:p>
            <a:r>
              <a:rPr lang="en-US" dirty="0" smtClean="0">
                <a:hlinkClick r:id="rId2"/>
              </a:rPr>
              <a:t>http://www.60secondrecap.com/resource/4-proving-you-know-what-youre-talking-about/</a:t>
            </a:r>
            <a:endParaRPr lang="en-US" dirty="0" smtClean="0"/>
          </a:p>
          <a:p>
            <a:r>
              <a:rPr lang="en-US" dirty="0" smtClean="0">
                <a:hlinkClick r:id="rId3"/>
              </a:rPr>
              <a:t>http://www.youtube.com/watch?v=Jq_oBKx0u-Y</a:t>
            </a:r>
            <a:endParaRPr lang="en-US" dirty="0" smtClean="0"/>
          </a:p>
          <a:p>
            <a:r>
              <a:rPr lang="en-US" dirty="0" smtClean="0">
                <a:hlinkClick r:id="rId4"/>
              </a:rPr>
              <a:t>http://www.60secondrecap.com/resource/6-conclusion/</a:t>
            </a:r>
            <a:endParaRPr lang="en-US" dirty="0" smtClean="0"/>
          </a:p>
        </p:txBody>
      </p:sp>
    </p:spTree>
    <p:extLst>
      <p:ext uri="{BB962C8B-B14F-4D97-AF65-F5344CB8AC3E}">
        <p14:creationId xmlns:p14="http://schemas.microsoft.com/office/powerpoint/2010/main" val="367087760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310</TotalTime>
  <Words>1112</Words>
  <Application>Microsoft Office PowerPoint</Application>
  <PresentationFormat>On-screen Show (4:3)</PresentationFormat>
  <Paragraphs>103</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Trek</vt:lpstr>
      <vt:lpstr>Document</vt:lpstr>
      <vt:lpstr>                Graduation research Project      Before we embark on this journey, let’s watch an analogy….          “Research and a Road trip”</vt:lpstr>
      <vt:lpstr>                    Feeling Nervous?</vt:lpstr>
      <vt:lpstr>                   Choosing a topic           </vt:lpstr>
      <vt:lpstr>PowerPoint Presentation</vt:lpstr>
      <vt:lpstr>              Collecting resources</vt:lpstr>
      <vt:lpstr>         After gathering resources</vt:lpstr>
      <vt:lpstr>                                        Thesis PowerPoint     ..\..\..\..\..\Desktop\thesis_statement_powerpoint[1].ppt </vt:lpstr>
      <vt:lpstr>                 Filling in outline</vt:lpstr>
      <vt:lpstr>             You’re on your way!</vt:lpstr>
      <vt:lpstr>              Scanning resources</vt:lpstr>
      <vt:lpstr>                scanning activity</vt:lpstr>
      <vt:lpstr>Scanning continued….</vt:lpstr>
      <vt:lpstr> Finished with the scanning Activity?</vt:lpstr>
      <vt:lpstr>             Creating Sources Cards</vt:lpstr>
      <vt:lpstr>                       Note Cards</vt:lpstr>
      <vt:lpstr>      How do I create note cards????</vt:lpstr>
      <vt:lpstr>After the note cards…</vt:lpstr>
      <vt:lpstr>                  Topic sentences</vt:lpstr>
      <vt:lpstr>                MLA documentation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Graduation Project</dc:title>
  <dc:creator>Suzanne Conti</dc:creator>
  <cp:lastModifiedBy>Suzanne Conti</cp:lastModifiedBy>
  <cp:revision>20</cp:revision>
  <dcterms:created xsi:type="dcterms:W3CDTF">2010-08-28T03:22:45Z</dcterms:created>
  <dcterms:modified xsi:type="dcterms:W3CDTF">2010-09-11T14:31:23Z</dcterms:modified>
</cp:coreProperties>
</file>